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</p:sldIdLst>
  <p:sldSz cy="5143500" cx="9144000"/>
  <p:notesSz cx="6858000" cy="9144000"/>
  <p:embeddedFontLst>
    <p:embeddedFont>
      <p:font typeface="Roboto"/>
      <p:regular r:id="rId29"/>
      <p:bold r:id="rId30"/>
      <p:italic r:id="rId31"/>
      <p:boldItalic r:id="rId32"/>
    </p:embeddedFont>
    <p:embeddedFont>
      <p:font typeface="Montserrat"/>
      <p:regular r:id="rId33"/>
      <p:bold r:id="rId34"/>
      <p:italic r:id="rId35"/>
      <p:boldItalic r:id="rId36"/>
    </p:embeddedFont>
    <p:embeddedFont>
      <p:font typeface="Lato"/>
      <p:regular r:id="rId37"/>
      <p:bold r:id="rId38"/>
      <p:italic r:id="rId39"/>
      <p:boldItalic r:id="rId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EC6924FE-E3B7-4294-837B-8BB51CCAC897}">
  <a:tblStyle styleId="{EC6924FE-E3B7-4294-837B-8BB51CCAC897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2DCD1D70-BD94-4569-84EB-75F5049E5F04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Lato-boldItalic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Roboto-regular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oboto-italic.fntdata"/><Relationship Id="rId30" Type="http://schemas.openxmlformats.org/officeDocument/2006/relationships/font" Target="fonts/Roboto-bold.fntdata"/><Relationship Id="rId11" Type="http://schemas.openxmlformats.org/officeDocument/2006/relationships/slide" Target="slides/slide5.xml"/><Relationship Id="rId33" Type="http://schemas.openxmlformats.org/officeDocument/2006/relationships/font" Target="fonts/Montserrat-regular.fntdata"/><Relationship Id="rId10" Type="http://schemas.openxmlformats.org/officeDocument/2006/relationships/slide" Target="slides/slide4.xml"/><Relationship Id="rId32" Type="http://schemas.openxmlformats.org/officeDocument/2006/relationships/font" Target="fonts/Roboto-boldItalic.fntdata"/><Relationship Id="rId13" Type="http://schemas.openxmlformats.org/officeDocument/2006/relationships/slide" Target="slides/slide7.xml"/><Relationship Id="rId35" Type="http://schemas.openxmlformats.org/officeDocument/2006/relationships/font" Target="fonts/Montserrat-italic.fntdata"/><Relationship Id="rId12" Type="http://schemas.openxmlformats.org/officeDocument/2006/relationships/slide" Target="slides/slide6.xml"/><Relationship Id="rId34" Type="http://schemas.openxmlformats.org/officeDocument/2006/relationships/font" Target="fonts/Montserrat-bold.fntdata"/><Relationship Id="rId15" Type="http://schemas.openxmlformats.org/officeDocument/2006/relationships/slide" Target="slides/slide9.xml"/><Relationship Id="rId37" Type="http://schemas.openxmlformats.org/officeDocument/2006/relationships/font" Target="fonts/Lato-regular.fntdata"/><Relationship Id="rId14" Type="http://schemas.openxmlformats.org/officeDocument/2006/relationships/slide" Target="slides/slide8.xml"/><Relationship Id="rId36" Type="http://schemas.openxmlformats.org/officeDocument/2006/relationships/font" Target="fonts/Montserrat-boldItalic.fntdata"/><Relationship Id="rId17" Type="http://schemas.openxmlformats.org/officeDocument/2006/relationships/slide" Target="slides/slide11.xml"/><Relationship Id="rId39" Type="http://schemas.openxmlformats.org/officeDocument/2006/relationships/font" Target="fonts/Lato-italic.fntdata"/><Relationship Id="rId16" Type="http://schemas.openxmlformats.org/officeDocument/2006/relationships/slide" Target="slides/slide10.xml"/><Relationship Id="rId38" Type="http://schemas.openxmlformats.org/officeDocument/2006/relationships/font" Target="fonts/Lato-bold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3514caac925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3514caac925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5096b57fa7_2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35096b57fa7_2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5096b57fa7_1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5096b57fa7_1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35096b57fa7_1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35096b57fa7_1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35096b57fa7_1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35096b57fa7_1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35096b57fa7_5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35096b57fa7_5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5096b57fa7_5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5096b57fa7_5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35096b57fa7_1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35096b57fa7_1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35096b57fa7_1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35096b57fa7_1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35096b57fa7_1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35096b57fa7_1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5096b57fa7_3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35096b57fa7_3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35096b57fa7_2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35096b57fa7_2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35096b57fa7_1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35096b57fa7_1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35096b57fa7_2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35096b57fa7_2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3514caac925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3514caac925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514caac925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3514caac925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3514caac925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3514caac925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5096b57fa7_3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35096b57fa7_3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5096b57fa7_3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5096b57fa7_3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35096b57fa7_2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35096b57fa7_2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3514caac925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3514caac925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png"/><Relationship Id="rId4" Type="http://schemas.openxmlformats.org/officeDocument/2006/relationships/image" Target="../media/image16.png"/><Relationship Id="rId5" Type="http://schemas.openxmlformats.org/officeDocument/2006/relationships/image" Target="../media/image9.png"/><Relationship Id="rId6" Type="http://schemas.openxmlformats.org/officeDocument/2006/relationships/image" Target="../media/image1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Relationship Id="rId4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png"/><Relationship Id="rId4" Type="http://schemas.openxmlformats.org/officeDocument/2006/relationships/image" Target="../media/image1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docs.ultralytics.com/" TargetMode="External"/><Relationship Id="rId4" Type="http://schemas.openxmlformats.org/officeDocument/2006/relationships/hyperlink" Target="https://docs.opencv.org/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/>
        </p:nvSpPr>
        <p:spPr>
          <a:xfrm>
            <a:off x="5318725" y="3327600"/>
            <a:ext cx="4903800" cy="18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Presented By Team 107</a:t>
            </a:r>
            <a:r>
              <a:rPr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Deeksha Lingaraju</a:t>
            </a:r>
            <a:endParaRPr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Reeve George</a:t>
            </a:r>
            <a:endParaRPr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Shriya</a:t>
            </a:r>
            <a:endParaRPr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Manish Reddy</a:t>
            </a:r>
            <a:endParaRPr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Yashwanth Guruswamy</a:t>
            </a:r>
            <a:endParaRPr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35" name="Google Shape;135;p13" title="ASU-logo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326450"/>
            <a:ext cx="3232353" cy="1818199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3"/>
          <p:cNvSpPr txBox="1"/>
          <p:nvPr>
            <p:ph type="ctrTitle"/>
          </p:nvPr>
        </p:nvSpPr>
        <p:spPr>
          <a:xfrm>
            <a:off x="3074275" y="992850"/>
            <a:ext cx="61878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3000"/>
              <a:t>  CIS 515 Final Project</a:t>
            </a:r>
            <a:br>
              <a:rPr b="1" lang="en" sz="3000"/>
            </a:br>
            <a:r>
              <a:rPr b="1" lang="en" sz="3000" u="sng"/>
              <a:t>ASU RoomSense</a:t>
            </a:r>
            <a:r>
              <a:rPr b="1" lang="en" sz="3000"/>
              <a:t> : </a:t>
            </a:r>
            <a:r>
              <a:rPr b="1" lang="en" sz="3000" u="sng"/>
              <a:t>Real Time Room Activity/Occupancy Monitor</a:t>
            </a:r>
            <a:endParaRPr b="1" sz="3000" u="sng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b="1" sz="30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2"/>
          <p:cNvSpPr txBox="1"/>
          <p:nvPr>
            <p:ph type="title"/>
          </p:nvPr>
        </p:nvSpPr>
        <p:spPr>
          <a:xfrm>
            <a:off x="1276750" y="366100"/>
            <a:ext cx="72267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/>
              <a:t>Why Computer Vision is Essential to RoomSense</a:t>
            </a:r>
            <a:endParaRPr b="1" u="sng"/>
          </a:p>
        </p:txBody>
      </p:sp>
      <p:sp>
        <p:nvSpPr>
          <p:cNvPr id="209" name="Google Shape;209;p22"/>
          <p:cNvSpPr txBox="1"/>
          <p:nvPr>
            <p:ph idx="1" type="body"/>
          </p:nvPr>
        </p:nvSpPr>
        <p:spPr>
          <a:xfrm>
            <a:off x="181600" y="1355575"/>
            <a:ext cx="50283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5435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10"/>
              <a:buChar char="●"/>
            </a:pPr>
            <a:r>
              <a:rPr lang="en" sz="1210"/>
              <a:t>Manual monitoring is inefficient, error-prone, and non-scalable.</a:t>
            </a:r>
            <a:endParaRPr sz="121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770"/>
              <a:buNone/>
            </a:pPr>
            <a:r>
              <a:t/>
            </a:r>
            <a:endParaRPr sz="1210"/>
          </a:p>
          <a:p>
            <a:pPr indent="-305435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210"/>
              <a:buChar char="●"/>
            </a:pPr>
            <a:r>
              <a:rPr lang="en" sz="1210"/>
              <a:t>Badge swipes and entry systems only capture entry/exit — not real usage or zone activity.</a:t>
            </a:r>
            <a:endParaRPr sz="121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770"/>
              <a:buNone/>
            </a:pPr>
            <a:r>
              <a:t/>
            </a:r>
            <a:endParaRPr sz="1210"/>
          </a:p>
          <a:p>
            <a:pPr indent="-305435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210"/>
              <a:buChar char="●"/>
            </a:pPr>
            <a:r>
              <a:rPr lang="en" sz="1210"/>
              <a:t>Passive sensors (PIR) detect presence but cannot differentiate zones or group sizes.</a:t>
            </a:r>
            <a:endParaRPr sz="121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770"/>
              <a:buNone/>
            </a:pPr>
            <a:r>
              <a:t/>
            </a:r>
            <a:endParaRPr sz="1210"/>
          </a:p>
          <a:p>
            <a:pPr indent="-305435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210"/>
              <a:buChar char="●"/>
            </a:pPr>
            <a:r>
              <a:rPr lang="en" sz="1210"/>
              <a:t>CV provides fine-grained, real-time, zone-specific spatial awareness.</a:t>
            </a:r>
            <a:endParaRPr sz="121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770"/>
              <a:buNone/>
            </a:pPr>
            <a:r>
              <a:t/>
            </a:r>
            <a:endParaRPr sz="1210"/>
          </a:p>
          <a:p>
            <a:pPr indent="-305435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210"/>
              <a:buChar char="●"/>
            </a:pPr>
            <a:r>
              <a:rPr lang="en" sz="1210"/>
              <a:t>Without CV, verifying room occupancy and detecting overcrowding would not be possible.</a:t>
            </a:r>
            <a:endParaRPr sz="1210"/>
          </a:p>
        </p:txBody>
      </p:sp>
      <p:sp>
        <p:nvSpPr>
          <p:cNvPr id="210" name="Google Shape;210;p22"/>
          <p:cNvSpPr txBox="1"/>
          <p:nvPr/>
        </p:nvSpPr>
        <p:spPr>
          <a:xfrm>
            <a:off x="5801250" y="1066850"/>
            <a:ext cx="3000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3F3F2"/>
                </a:solidFill>
                <a:latin typeface="Lato"/>
                <a:ea typeface="Lato"/>
                <a:cs typeface="Lato"/>
                <a:sym typeface="Lato"/>
              </a:rPr>
              <a:t>OpenCV Responsibilities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1" name="Google Shape;211;p22"/>
          <p:cNvSpPr txBox="1"/>
          <p:nvPr/>
        </p:nvSpPr>
        <p:spPr>
          <a:xfrm>
            <a:off x="5653425" y="1408513"/>
            <a:ext cx="3000000" cy="16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Char char="●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Captures live video frames from webcam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Char char="●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Preprocesses frames (resizing, color conversion)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Char char="●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Displays frames with real-time bounding boxes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Char char="●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Saves snapshots and frame logs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2" name="Google Shape;212;p22"/>
          <p:cNvSpPr txBox="1"/>
          <p:nvPr/>
        </p:nvSpPr>
        <p:spPr>
          <a:xfrm>
            <a:off x="5801250" y="3097900"/>
            <a:ext cx="3403200" cy="3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3F3F2"/>
                </a:solidFill>
                <a:latin typeface="Lato"/>
                <a:ea typeface="Lato"/>
                <a:cs typeface="Lato"/>
                <a:sym typeface="Lato"/>
              </a:rPr>
              <a:t>YOLOv5s Responsibilities</a:t>
            </a:r>
            <a:endParaRPr sz="1600">
              <a:solidFill>
                <a:srgbClr val="F3F3F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3" name="Google Shape;213;p22"/>
          <p:cNvSpPr txBox="1"/>
          <p:nvPr/>
        </p:nvSpPr>
        <p:spPr>
          <a:xfrm>
            <a:off x="5653425" y="3461200"/>
            <a:ext cx="2963400" cy="20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Real-time detection of "person" objects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Maps detections to predefined room zones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Triggers real-time occupancy alerts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2590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2590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3"/>
          <p:cNvSpPr txBox="1"/>
          <p:nvPr>
            <p:ph type="title"/>
          </p:nvPr>
        </p:nvSpPr>
        <p:spPr>
          <a:xfrm>
            <a:off x="1297500" y="15310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/>
              <a:t>Proof-Of-Concept Demo</a:t>
            </a:r>
            <a:endParaRPr b="1" u="sng"/>
          </a:p>
        </p:txBody>
      </p:sp>
      <p:sp>
        <p:nvSpPr>
          <p:cNvPr id="219" name="Google Shape;219;p23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20" name="Google Shape;22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375" y="3123125"/>
            <a:ext cx="5519077" cy="1806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8575" y="1067200"/>
            <a:ext cx="3313949" cy="186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39375" y="1145526"/>
            <a:ext cx="5119775" cy="170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14974" y="3225475"/>
            <a:ext cx="3376949" cy="1470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84175" y="0"/>
            <a:ext cx="325982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24"/>
          <p:cNvSpPr txBox="1"/>
          <p:nvPr/>
        </p:nvSpPr>
        <p:spPr>
          <a:xfrm>
            <a:off x="1332700" y="495650"/>
            <a:ext cx="4625700" cy="7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50454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 u="sng">
                <a:solidFill>
                  <a:srgbClr val="F3F3F2"/>
                </a:solidFill>
                <a:latin typeface="Montserrat"/>
                <a:ea typeface="Montserrat"/>
                <a:cs typeface="Montserrat"/>
                <a:sym typeface="Montserrat"/>
              </a:rPr>
              <a:t>Model Training Details</a:t>
            </a:r>
            <a:endParaRPr b="1" sz="2500" u="sng">
              <a:solidFill>
                <a:srgbClr val="F3F3F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 u="sng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30" name="Google Shape;230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8625" y="1641075"/>
            <a:ext cx="514850" cy="51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8625" y="3842050"/>
            <a:ext cx="514850" cy="51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06400" y="1563975"/>
            <a:ext cx="514850" cy="514850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24"/>
          <p:cNvSpPr txBox="1"/>
          <p:nvPr/>
        </p:nvSpPr>
        <p:spPr>
          <a:xfrm>
            <a:off x="896750" y="1508900"/>
            <a:ext cx="1993500" cy="16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Pre-trained YOLOv5s Model</a:t>
            </a:r>
            <a:endParaRPr b="1" u="sng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Trained on COCO dataset with over 330,000 labeled images.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4" name="Google Shape;234;p24"/>
          <p:cNvSpPr txBox="1"/>
          <p:nvPr/>
        </p:nvSpPr>
        <p:spPr>
          <a:xfrm>
            <a:off x="3689888" y="1508900"/>
            <a:ext cx="1993500" cy="16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Training Approach</a:t>
            </a:r>
            <a:endParaRPr b="1" u="sng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Utilizes transfer learning with heavy data augmentation including rotation, flipping, and color adjustments. Optimized using SGD and Mosaic augmentation.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D4D4D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5" name="Google Shape;235;p24"/>
          <p:cNvSpPr txBox="1"/>
          <p:nvPr/>
        </p:nvSpPr>
        <p:spPr>
          <a:xfrm>
            <a:off x="843475" y="3742750"/>
            <a:ext cx="4292700" cy="12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Hardware</a:t>
            </a:r>
            <a:endParaRPr b="1" u="sng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Training performed on high-end GPUs like NVIDIA V100 and RTX 3090.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D4D4D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4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345837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25"/>
          <p:cNvSpPr txBox="1"/>
          <p:nvPr/>
        </p:nvSpPr>
        <p:spPr>
          <a:xfrm>
            <a:off x="4240350" y="308400"/>
            <a:ext cx="4736100" cy="8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50454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 u="sng">
                <a:solidFill>
                  <a:srgbClr val="F3F3F2"/>
                </a:solidFill>
                <a:latin typeface="Montserrat"/>
                <a:ea typeface="Montserrat"/>
                <a:cs typeface="Montserrat"/>
                <a:sym typeface="Montserrat"/>
              </a:rPr>
              <a:t>Performance Metrics</a:t>
            </a:r>
            <a:endParaRPr b="1" sz="2500" u="sng">
              <a:solidFill>
                <a:srgbClr val="F3F3F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 u="sng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42" name="Google Shape;242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10776" y="1353000"/>
            <a:ext cx="5380822" cy="3060568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25"/>
          <p:cNvSpPr txBox="1"/>
          <p:nvPr/>
        </p:nvSpPr>
        <p:spPr>
          <a:xfrm>
            <a:off x="3841700" y="1589713"/>
            <a:ext cx="2334900" cy="13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 u="sng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Accuracy</a:t>
            </a:r>
            <a:endParaRPr b="1" sz="1600" u="sng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Detection Accuracy for person class exceeds 85%, with internal validation showing ~92% accuracy.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4" name="Google Shape;244;p25"/>
          <p:cNvSpPr txBox="1"/>
          <p:nvPr/>
        </p:nvSpPr>
        <p:spPr>
          <a:xfrm>
            <a:off x="6559925" y="1580563"/>
            <a:ext cx="2191800" cy="13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 u="sng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Speed</a:t>
            </a:r>
            <a:endParaRPr b="1" sz="1600" u="sng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Achieves 140 FPS on GPU and approximately 15 FPS on standard CPU (MacBook M1).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5" name="Google Shape;245;p25"/>
          <p:cNvSpPr txBox="1"/>
          <p:nvPr/>
        </p:nvSpPr>
        <p:spPr>
          <a:xfrm>
            <a:off x="3850625" y="3337225"/>
            <a:ext cx="4901100" cy="75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 u="sng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Zone Mapping</a:t>
            </a:r>
            <a:endParaRPr b="1" sz="1600" u="sng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Achieves 140 FPS on GPU and approximately 15 FPS on standard CPU (MacBook M1).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Google Shape;25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1379638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26"/>
          <p:cNvSpPr txBox="1"/>
          <p:nvPr/>
        </p:nvSpPr>
        <p:spPr>
          <a:xfrm>
            <a:off x="330425" y="1861350"/>
            <a:ext cx="7654800" cy="7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50454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 u="sng">
                <a:solidFill>
                  <a:srgbClr val="F3F3F2"/>
                </a:solidFill>
                <a:latin typeface="Montserrat"/>
                <a:ea typeface="Montserrat"/>
                <a:cs typeface="Montserrat"/>
                <a:sym typeface="Montserrat"/>
              </a:rPr>
              <a:t>Internal Validation Process</a:t>
            </a:r>
            <a:endParaRPr b="1" sz="2500" u="sng">
              <a:solidFill>
                <a:srgbClr val="F3F3F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 u="sng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2" name="Google Shape;252;p26"/>
          <p:cNvSpPr txBox="1"/>
          <p:nvPr/>
        </p:nvSpPr>
        <p:spPr>
          <a:xfrm>
            <a:off x="253325" y="3083900"/>
            <a:ext cx="2907600" cy="15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 u="sng">
                <a:solidFill>
                  <a:srgbClr val="F3F3F2"/>
                </a:solidFill>
                <a:latin typeface="Lato"/>
                <a:ea typeface="Lato"/>
                <a:cs typeface="Lato"/>
                <a:sym typeface="Lato"/>
              </a:rPr>
              <a:t>Manual Headcount Comparison</a:t>
            </a:r>
            <a:endParaRPr b="1" sz="1500" u="sng">
              <a:solidFill>
                <a:srgbClr val="F3F3F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F3F3F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Live webcam feeds were cross-checked with manual counts to verify detection accuracy.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3" name="Google Shape;253;p26"/>
          <p:cNvSpPr txBox="1"/>
          <p:nvPr/>
        </p:nvSpPr>
        <p:spPr>
          <a:xfrm>
            <a:off x="3109675" y="3083900"/>
            <a:ext cx="3138900" cy="13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 u="sng">
                <a:solidFill>
                  <a:srgbClr val="F3F3F2"/>
                </a:solidFill>
                <a:latin typeface="Lato"/>
                <a:ea typeface="Lato"/>
                <a:cs typeface="Lato"/>
                <a:sym typeface="Lato"/>
              </a:rPr>
              <a:t>Occupancy and Zone Validation</a:t>
            </a:r>
            <a:endParaRPr b="1" sz="1500" u="sng">
              <a:solidFill>
                <a:srgbClr val="F3F3F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F3F3F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3F3F2"/>
                </a:solidFill>
                <a:latin typeface="Lato"/>
                <a:ea typeface="Lato"/>
                <a:cs typeface="Lato"/>
                <a:sym typeface="Lato"/>
              </a:rPr>
              <a:t>Detected occupancy was compared with ground truth, and zone mapping accuracy was measured.</a:t>
            </a:r>
            <a:endParaRPr sz="1300">
              <a:solidFill>
                <a:srgbClr val="D4D4D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4" name="Google Shape;254;p26"/>
          <p:cNvSpPr txBox="1"/>
          <p:nvPr/>
        </p:nvSpPr>
        <p:spPr>
          <a:xfrm>
            <a:off x="6248575" y="3083900"/>
            <a:ext cx="3072900" cy="13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 u="sng">
                <a:solidFill>
                  <a:srgbClr val="F3F3F2"/>
                </a:solidFill>
                <a:latin typeface="Lato"/>
                <a:ea typeface="Lato"/>
                <a:cs typeface="Lato"/>
                <a:sym typeface="Lato"/>
              </a:rPr>
              <a:t>Performance Measurement</a:t>
            </a:r>
            <a:endParaRPr b="1" sz="1500" u="sng">
              <a:solidFill>
                <a:srgbClr val="F3F3F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F3F3F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3F3F2"/>
                </a:solidFill>
                <a:latin typeface="Lato"/>
                <a:ea typeface="Lato"/>
                <a:cs typeface="Lato"/>
                <a:sym typeface="Lato"/>
              </a:rPr>
              <a:t>Frames per second and false positive rates were monitored to ensure real-time operation</a:t>
            </a:r>
            <a:r>
              <a:rPr lang="en" sz="1300">
                <a:solidFill>
                  <a:srgbClr val="D4D4D1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1300">
              <a:solidFill>
                <a:srgbClr val="D4D4D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Google Shape;25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150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7250" y="2301575"/>
            <a:ext cx="585650" cy="2794251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27"/>
          <p:cNvSpPr txBox="1"/>
          <p:nvPr/>
        </p:nvSpPr>
        <p:spPr>
          <a:xfrm>
            <a:off x="308400" y="1629575"/>
            <a:ext cx="5650200" cy="6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3909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 u="sng">
                <a:solidFill>
                  <a:srgbClr val="F3F3F2"/>
                </a:solidFill>
                <a:latin typeface="Montserrat"/>
                <a:ea typeface="Montserrat"/>
                <a:cs typeface="Montserrat"/>
                <a:sym typeface="Montserrat"/>
              </a:rPr>
              <a:t>E</a:t>
            </a:r>
            <a:r>
              <a:rPr b="1" lang="en" sz="2200" u="sng">
                <a:solidFill>
                  <a:srgbClr val="F3F3F2"/>
                </a:solidFill>
                <a:latin typeface="Montserrat"/>
                <a:ea typeface="Montserrat"/>
                <a:cs typeface="Montserrat"/>
                <a:sym typeface="Montserrat"/>
              </a:rPr>
              <a:t>xternal Validation Plan</a:t>
            </a:r>
            <a:endParaRPr b="1" sz="2200" u="sng">
              <a:solidFill>
                <a:srgbClr val="F3F3F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2" name="Google Shape;262;p27"/>
          <p:cNvSpPr txBox="1"/>
          <p:nvPr/>
        </p:nvSpPr>
        <p:spPr>
          <a:xfrm>
            <a:off x="772900" y="2301575"/>
            <a:ext cx="77097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 u="sng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Pre-Deployment Testing</a:t>
            </a:r>
            <a:endParaRPr b="1" sz="1500" u="sng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</a:t>
            </a: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imulated occupancy tests with varying crowd sizes and confusion matrix generation.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 u="sng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Post-Deployment Audits</a:t>
            </a:r>
            <a:endParaRPr b="1" sz="1500" u="sng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Random manual audits during operational hours and cross-verification with RoomSense logs.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 u="sng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User Feedback</a:t>
            </a:r>
            <a:endParaRPr b="1" sz="1500" u="sng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Collecting input from facility managers and security teams for continuous improvement.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 u="sng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Fine-Tuning</a:t>
            </a:r>
            <a:endParaRPr b="1" sz="1500" u="sng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Ongoing adjustments based on discrepancies observed during audits and feedback.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D4D4D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D4D4D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D4D4D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8"/>
          <p:cNvSpPr txBox="1"/>
          <p:nvPr/>
        </p:nvSpPr>
        <p:spPr>
          <a:xfrm>
            <a:off x="3612575" y="242325"/>
            <a:ext cx="5430000" cy="5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50454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50" u="sng">
                <a:solidFill>
                  <a:srgbClr val="F3F3F2"/>
                </a:solidFill>
                <a:latin typeface="Montserrat"/>
                <a:ea typeface="Montserrat"/>
                <a:cs typeface="Montserrat"/>
                <a:sym typeface="Montserrat"/>
              </a:rPr>
              <a:t>System Benefits and Scalability</a:t>
            </a:r>
            <a:endParaRPr b="1" sz="2150" u="sng">
              <a:solidFill>
                <a:srgbClr val="F3F3F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68" name="Google Shape;26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3376668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12572" y="1277600"/>
            <a:ext cx="427275" cy="41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12572" y="4233600"/>
            <a:ext cx="427275" cy="41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12572" y="2940050"/>
            <a:ext cx="427275" cy="416850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28"/>
          <p:cNvSpPr txBox="1"/>
          <p:nvPr/>
        </p:nvSpPr>
        <p:spPr>
          <a:xfrm>
            <a:off x="4168775" y="1104575"/>
            <a:ext cx="3431400" cy="17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 u="sng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Efficient Monitoring</a:t>
            </a:r>
            <a:endParaRPr b="1" sz="1500" u="sng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Lightweight and fast pipeline enables real-time people tracking with minimal hardware requirements.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3" name="Google Shape;273;p28"/>
          <p:cNvSpPr txBox="1"/>
          <p:nvPr/>
        </p:nvSpPr>
        <p:spPr>
          <a:xfrm>
            <a:off x="4168775" y="4015625"/>
            <a:ext cx="3996900" cy="15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 u="sng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High Accuracy</a:t>
            </a:r>
            <a:endParaRPr b="1" sz="1500" u="sng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Reliable detection and zone mapping ensure precise occupancy monitoring for classrooms</a:t>
            </a:r>
            <a:r>
              <a:rPr lang="en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4" name="Google Shape;274;p28"/>
          <p:cNvSpPr txBox="1"/>
          <p:nvPr/>
        </p:nvSpPr>
        <p:spPr>
          <a:xfrm>
            <a:off x="4168775" y="2755300"/>
            <a:ext cx="4317600" cy="95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 u="sng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Scalable Solution</a:t>
            </a:r>
            <a:endParaRPr b="1" sz="1500" u="sng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Designed for easy expansion to other smart campus applications and environments.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D4D4D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29"/>
          <p:cNvSpPr txBox="1"/>
          <p:nvPr>
            <p:ph type="title"/>
          </p:nvPr>
        </p:nvSpPr>
        <p:spPr>
          <a:xfrm>
            <a:off x="995700" y="2350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/>
              <a:t>Monitoring &amp; Model Update Strategy</a:t>
            </a:r>
            <a:endParaRPr b="1" u="sng"/>
          </a:p>
        </p:txBody>
      </p:sp>
      <p:sp>
        <p:nvSpPr>
          <p:cNvPr id="280" name="Google Shape;280;p29"/>
          <p:cNvSpPr txBox="1"/>
          <p:nvPr>
            <p:ph idx="1" type="body"/>
          </p:nvPr>
        </p:nvSpPr>
        <p:spPr>
          <a:xfrm>
            <a:off x="1052550" y="727550"/>
            <a:ext cx="7038900" cy="408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400" u="sng"/>
              <a:t>Monitoring Post-Deployment:</a:t>
            </a:r>
            <a:endParaRPr b="1" sz="1400" u="sng"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●"/>
            </a:pPr>
            <a:r>
              <a:rPr lang="en" sz="1400"/>
              <a:t>Logs occupancy counts and zone data into CSV during runtime.</a:t>
            </a:r>
            <a:br>
              <a:rPr lang="en" sz="1400"/>
            </a:b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●"/>
            </a:pPr>
            <a:r>
              <a:rPr lang="en" sz="1400"/>
              <a:t>Snapshots during alerts act as a manual validation tool for overcapacity events.</a:t>
            </a:r>
            <a:br>
              <a:rPr lang="en" sz="1400"/>
            </a:b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●"/>
            </a:pPr>
            <a:r>
              <a:rPr b="1" lang="en" sz="1400"/>
              <a:t>Post-monitoring analysis</a:t>
            </a:r>
            <a:r>
              <a:rPr lang="en" sz="1400"/>
              <a:t> includes: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○"/>
            </a:pPr>
            <a:r>
              <a:rPr b="1" lang="en" sz="1400"/>
              <a:t>Line chart</a:t>
            </a:r>
            <a:r>
              <a:rPr lang="en" sz="1400"/>
              <a:t> of occupancy over time (via Matplotlib).</a:t>
            </a:r>
            <a:br>
              <a:rPr lang="en" sz="1400"/>
            </a:b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○"/>
            </a:pPr>
            <a:r>
              <a:rPr b="1" lang="en" sz="1400"/>
              <a:t>Basic statistical summaries</a:t>
            </a:r>
            <a:r>
              <a:rPr lang="en" sz="1400"/>
              <a:t> printed to the console.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400" u="sng"/>
              <a:t>Update Plan:</a:t>
            </a:r>
            <a:endParaRPr b="1" sz="1400" u="sng"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●"/>
            </a:pPr>
            <a:r>
              <a:rPr lang="en" sz="1400"/>
              <a:t>Continue with manual snapshot reviews to validate detection accuracy.</a:t>
            </a:r>
            <a:br>
              <a:rPr lang="en" sz="1400"/>
            </a:b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●"/>
            </a:pPr>
            <a:r>
              <a:rPr lang="en" sz="1400"/>
              <a:t>Optionally enhance with automated report generation or integrate dashboards in future versions (e.g., move towards Streamlit).</a:t>
            </a:r>
            <a:endParaRPr sz="14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0"/>
          <p:cNvSpPr txBox="1"/>
          <p:nvPr>
            <p:ph type="title"/>
          </p:nvPr>
        </p:nvSpPr>
        <p:spPr>
          <a:xfrm>
            <a:off x="1152700" y="29172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/>
              <a:t>Outcome-Action Pairings</a:t>
            </a:r>
            <a:endParaRPr b="1" u="sng"/>
          </a:p>
        </p:txBody>
      </p:sp>
      <p:sp>
        <p:nvSpPr>
          <p:cNvPr id="286" name="Google Shape;286;p30"/>
          <p:cNvSpPr txBox="1"/>
          <p:nvPr/>
        </p:nvSpPr>
        <p:spPr>
          <a:xfrm>
            <a:off x="949325" y="719450"/>
            <a:ext cx="415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●"/>
            </a:pPr>
            <a:r>
              <a:rPr b="1" lang="en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Detailed Outcome-Action Table:</a:t>
            </a:r>
            <a:endParaRPr b="1"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7" name="Google Shape;287;p30"/>
          <p:cNvSpPr txBox="1"/>
          <p:nvPr/>
        </p:nvSpPr>
        <p:spPr>
          <a:xfrm>
            <a:off x="1570600" y="1560475"/>
            <a:ext cx="58365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aphicFrame>
        <p:nvGraphicFramePr>
          <p:cNvPr id="288" name="Google Shape;288;p30"/>
          <p:cNvGraphicFramePr/>
          <p:nvPr/>
        </p:nvGraphicFramePr>
        <p:xfrm>
          <a:off x="1084213" y="1276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{EC6924FE-E3B7-4294-837B-8BB51CCAC897}</a:tableStyleId>
              </a:tblPr>
              <a:tblGrid>
                <a:gridCol w="1252325"/>
                <a:gridCol w="3376875"/>
                <a:gridCol w="2896075"/>
              </a:tblGrid>
              <a:tr h="4803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Model Outcome</a:t>
                      </a:r>
                      <a:endParaRPr b="1" sz="12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Action Taken</a:t>
                      </a:r>
                      <a:endParaRPr b="1" sz="12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Cost Consideration</a:t>
                      </a:r>
                      <a:endParaRPr b="1" sz="12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True Positive</a:t>
                      </a:r>
                      <a:endParaRPr b="1" sz="12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Accurate detection → counts &amp; alerts logged</a:t>
                      </a:r>
                      <a:endParaRPr sz="12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Expected system behavior, no extra cost</a:t>
                      </a:r>
                      <a:endParaRPr sz="12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False Positive</a:t>
                      </a:r>
                      <a:endParaRPr b="1" sz="12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Unnecessary alert or incorrect tagging</a:t>
                      </a:r>
                      <a:endParaRPr sz="12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Minor → temporary user inconvenience</a:t>
                      </a:r>
                      <a:endParaRPr sz="12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False Negative</a:t>
                      </a:r>
                      <a:endParaRPr b="1" sz="12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Missed detection → under-reported occupancy</a:t>
                      </a:r>
                      <a:endParaRPr sz="12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Critical → Safety risk if overcrowded</a:t>
                      </a:r>
                      <a:endParaRPr sz="12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True Negative</a:t>
                      </a:r>
                      <a:endParaRPr b="1" sz="12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No detection, no action</a:t>
                      </a:r>
                      <a:endParaRPr sz="12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No action, no cost</a:t>
                      </a:r>
                      <a:endParaRPr sz="12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89" name="Google Shape;289;p30"/>
          <p:cNvSpPr txBox="1"/>
          <p:nvPr/>
        </p:nvSpPr>
        <p:spPr>
          <a:xfrm>
            <a:off x="470500" y="3334000"/>
            <a:ext cx="8403300" cy="165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 u="sng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Cost-Benefit Summary</a:t>
            </a:r>
            <a:r>
              <a:rPr b="1"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:</a:t>
            </a:r>
            <a:endParaRPr b="1"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The system’s lightweight hardware requirement (webcam + CPU) offers a low-cost solution with significant operational benefits in safety and space optimization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200" u="sng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Action Adjustments</a:t>
            </a:r>
            <a:r>
              <a:rPr b="1"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:</a:t>
            </a:r>
            <a:endParaRPr b="1"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b="1"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Overcapacity detection:</a:t>
            </a: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Triggers in-frame alert text + snapshot saving.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The cost analysis and impact of FP/FN remain the same.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1"/>
          <p:cNvSpPr txBox="1"/>
          <p:nvPr>
            <p:ph type="title"/>
          </p:nvPr>
        </p:nvSpPr>
        <p:spPr>
          <a:xfrm>
            <a:off x="1897800" y="0"/>
            <a:ext cx="53484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/>
              <a:t>Bias, Limitations &amp; Mitigations</a:t>
            </a:r>
            <a:endParaRPr b="1" u="sng"/>
          </a:p>
        </p:txBody>
      </p:sp>
      <p:sp>
        <p:nvSpPr>
          <p:cNvPr id="295" name="Google Shape;295;p31"/>
          <p:cNvSpPr txBox="1"/>
          <p:nvPr>
            <p:ph idx="1" type="body"/>
          </p:nvPr>
        </p:nvSpPr>
        <p:spPr>
          <a:xfrm>
            <a:off x="509800" y="545075"/>
            <a:ext cx="3951900" cy="451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 u="sng"/>
              <a:t>Bias Sources</a:t>
            </a:r>
            <a:r>
              <a:rPr b="1" lang="en" sz="1100"/>
              <a:t>:</a:t>
            </a:r>
            <a:endParaRPr b="1" sz="1100"/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</a:pPr>
            <a:r>
              <a:rPr b="1" lang="en" sz="1100"/>
              <a:t>Dataset Bias:</a:t>
            </a:r>
            <a:endParaRPr b="1" sz="1100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○"/>
            </a:pPr>
            <a:r>
              <a:rPr lang="en"/>
              <a:t>YOLOv5 trained on </a:t>
            </a:r>
            <a:r>
              <a:rPr b="1" lang="en"/>
              <a:t>COCO dataset</a:t>
            </a:r>
            <a:r>
              <a:rPr lang="en"/>
              <a:t>; may underperform in </a:t>
            </a:r>
            <a:r>
              <a:rPr b="1" lang="en"/>
              <a:t>ASU-specific environments</a:t>
            </a:r>
            <a:r>
              <a:rPr lang="en"/>
              <a:t> (e.g., low-light, occlusions, informal postures).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</a:pPr>
            <a:r>
              <a:rPr b="1" lang="en" sz="1100"/>
              <a:t>Framing Bias:</a:t>
            </a:r>
            <a:endParaRPr b="1" sz="1100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○"/>
            </a:pPr>
            <a:r>
              <a:rPr b="1" lang="en"/>
              <a:t>Fixed zones</a:t>
            </a:r>
            <a:r>
              <a:rPr lang="en"/>
              <a:t> assume static layouts; room changes can impact accuracy.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○"/>
            </a:pPr>
            <a:r>
              <a:rPr b="1" lang="en"/>
              <a:t>Camera angles</a:t>
            </a:r>
            <a:r>
              <a:rPr lang="en"/>
              <a:t> can introduce blind spots.</a:t>
            </a:r>
            <a:endParaRPr/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/>
              <a:t>       </a:t>
            </a:r>
            <a:r>
              <a:rPr b="1" lang="en" sz="1100" u="sng"/>
              <a:t>Mitigation Strategies</a:t>
            </a:r>
            <a:r>
              <a:rPr b="1" lang="en" sz="1100"/>
              <a:t>:</a:t>
            </a:r>
            <a:endParaRPr b="1" sz="1100"/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</a:pPr>
            <a:r>
              <a:rPr b="1" lang="en" sz="1100"/>
              <a:t>Snapshot validation:</a:t>
            </a:r>
            <a:r>
              <a:rPr lang="en" sz="1100"/>
              <a:t> Snapshots saved every 15 frames during alerts enable manual review of detections (check FPs/FNs).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</a:pPr>
            <a:r>
              <a:rPr b="1" lang="en" sz="1100"/>
              <a:t>Deployment adjustments:</a:t>
            </a:r>
            <a:endParaRPr b="1" sz="1100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○"/>
            </a:pPr>
            <a:r>
              <a:rPr lang="en"/>
              <a:t>Optimize camera placement &amp; lighting.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○"/>
            </a:pPr>
            <a:r>
              <a:rPr lang="en"/>
              <a:t>Allow manual redefinition of zones as room layouts evolve.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</a:pPr>
            <a:r>
              <a:rPr b="1" lang="en" sz="1100"/>
              <a:t>Future mitigation:</a:t>
            </a:r>
            <a:endParaRPr b="1" sz="1100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○"/>
            </a:pPr>
            <a:r>
              <a:rPr lang="en"/>
              <a:t>Fine-tune YOLOv5 with ASU-specific images.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○"/>
            </a:pPr>
            <a:r>
              <a:rPr lang="en"/>
              <a:t>Explore dynamic zone configurations.</a:t>
            </a:r>
            <a:endParaRPr/>
          </a:p>
        </p:txBody>
      </p:sp>
      <p:sp>
        <p:nvSpPr>
          <p:cNvPr id="296" name="Google Shape;296;p31"/>
          <p:cNvSpPr txBox="1"/>
          <p:nvPr/>
        </p:nvSpPr>
        <p:spPr>
          <a:xfrm>
            <a:off x="5076650" y="1058400"/>
            <a:ext cx="3779700" cy="40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        </a:t>
            </a:r>
            <a:r>
              <a:rPr b="1" lang="en" sz="1100" u="sng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Known Limitations</a:t>
            </a:r>
            <a:r>
              <a:rPr b="1" lang="en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:</a:t>
            </a:r>
            <a:endParaRPr b="1"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b="1" lang="en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Lighting Sensitivity</a:t>
            </a:r>
            <a:r>
              <a:rPr lang="en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: Accuracy drops in low-light or high-contrast environments.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b="1" lang="en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Hardware Constraints</a:t>
            </a:r>
            <a:r>
              <a:rPr lang="en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: Real-time performance can lag on non-GPU systems.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b="1" lang="en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Simple Zone Layouts</a:t>
            </a:r>
            <a:r>
              <a:rPr lang="en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: Current rectangular zones may not suit complex room designs.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       </a:t>
            </a:r>
            <a:r>
              <a:rPr b="1" lang="en" sz="1100" u="sng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Planned Mitigations</a:t>
            </a:r>
            <a:r>
              <a:rPr b="1" lang="en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:</a:t>
            </a:r>
            <a:endParaRPr b="1"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en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Deploy high-quality webcams with low-light compensation.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en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Optimize camera angles and explore multi-camera setups for larger spaces.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en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Test lighter models (YOLOv5n) for hardware-limited environments.</a:t>
            </a:r>
            <a:br>
              <a:rPr lang="en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n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Enhance zone flexibility to support more complex layouts.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97" name="Google Shape;297;p31"/>
          <p:cNvCxnSpPr/>
          <p:nvPr/>
        </p:nvCxnSpPr>
        <p:spPr>
          <a:xfrm>
            <a:off x="4551750" y="652475"/>
            <a:ext cx="40500" cy="4407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/>
              <a:t>Content</a:t>
            </a:r>
            <a:endParaRPr b="1" u="sng"/>
          </a:p>
        </p:txBody>
      </p:sp>
      <p:sp>
        <p:nvSpPr>
          <p:cNvPr id="142" name="Google Shape;142;p14"/>
          <p:cNvSpPr txBox="1"/>
          <p:nvPr>
            <p:ph idx="1" type="body"/>
          </p:nvPr>
        </p:nvSpPr>
        <p:spPr>
          <a:xfrm>
            <a:off x="1273800" y="1097275"/>
            <a:ext cx="7086300" cy="379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Introduction and Current Problem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Key Stakeholders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End-to-End Solution Lifecycle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Resources and Workflow Updates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Computer Vision Model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POC Demo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Model Training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Performance Metrics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Internal Validation / External Validation Plan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System Benefits and Scalability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Monitoring and Model Update Strategy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Outcome-Action Pairings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Bias, Limitations and Mitigations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Conclusion and Future Work</a:t>
            </a:r>
            <a:endParaRPr sz="14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2"/>
          <p:cNvSpPr txBox="1"/>
          <p:nvPr>
            <p:ph type="title"/>
          </p:nvPr>
        </p:nvSpPr>
        <p:spPr>
          <a:xfrm>
            <a:off x="1297500" y="29030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/>
              <a:t>Conclusion</a:t>
            </a:r>
            <a:endParaRPr b="1" u="sng"/>
          </a:p>
        </p:txBody>
      </p:sp>
      <p:sp>
        <p:nvSpPr>
          <p:cNvPr id="303" name="Google Shape;303;p32"/>
          <p:cNvSpPr txBox="1"/>
          <p:nvPr>
            <p:ph idx="1" type="body"/>
          </p:nvPr>
        </p:nvSpPr>
        <p:spPr>
          <a:xfrm>
            <a:off x="1297500" y="8654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358"/>
              <a:buNone/>
            </a:pPr>
            <a:r>
              <a:rPr b="1" lang="en" sz="1222" u="sng"/>
              <a:t>Solution Summary:</a:t>
            </a:r>
            <a:endParaRPr b="1" sz="1222" u="sng"/>
          </a:p>
          <a:p>
            <a:pPr indent="-306228" lvl="0" marL="45720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223"/>
              <a:buChar char="●"/>
            </a:pPr>
            <a:r>
              <a:rPr lang="en" sz="1222"/>
              <a:t>ASU RoomSense leverages Computer Vision to monitor real-time room occupancy and zone activity, complementing scheduling systems by verifying actual space usage.</a:t>
            </a:r>
            <a:endParaRPr sz="1222"/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358"/>
              <a:buNone/>
            </a:pPr>
            <a:r>
              <a:rPr lang="en" sz="1222" u="sng"/>
              <a:t>Key Findings:</a:t>
            </a:r>
            <a:endParaRPr sz="1222" u="sng"/>
          </a:p>
          <a:p>
            <a:pPr indent="-306228" lvl="0" marL="45720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223"/>
              <a:buChar char="●"/>
            </a:pPr>
            <a:r>
              <a:rPr lang="en" sz="1222"/>
              <a:t>CV-based detection provides fine-grained spatial awareness, real-time occupancy tracking, and actionable insights for campus space optimization.</a:t>
            </a:r>
            <a:endParaRPr sz="1222"/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358"/>
              <a:buNone/>
            </a:pPr>
            <a:r>
              <a:rPr lang="en" sz="1222" u="sng"/>
              <a:t>Limitations:</a:t>
            </a:r>
            <a:endParaRPr sz="1222" u="sng"/>
          </a:p>
          <a:p>
            <a:pPr indent="-306228" lvl="0" marL="45720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223"/>
              <a:buChar char="●"/>
            </a:pPr>
            <a:r>
              <a:rPr lang="en" sz="1222"/>
              <a:t>System accuracy may vary with lighting conditions, crowded scenes, and camera positioning; real-time performance depends on hardware capabilities.</a:t>
            </a:r>
            <a:endParaRPr sz="1222"/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358"/>
              <a:buNone/>
            </a:pPr>
            <a:r>
              <a:rPr lang="en" sz="1222" u="sng"/>
              <a:t>Possible Extensions:</a:t>
            </a:r>
            <a:endParaRPr sz="1222"/>
          </a:p>
          <a:p>
            <a:pPr indent="-306228" lvl="0" marL="45720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223"/>
              <a:buChar char="●"/>
            </a:pPr>
            <a:r>
              <a:rPr lang="en" sz="1222"/>
              <a:t>Integration with ASU's scheduling systems for live utilization dashboards.</a:t>
            </a:r>
            <a:endParaRPr sz="1222"/>
          </a:p>
          <a:p>
            <a:pPr indent="-306228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223"/>
              <a:buChar char="●"/>
            </a:pPr>
            <a:r>
              <a:rPr lang="en" sz="1222"/>
              <a:t>Model fine-tuning for c</a:t>
            </a:r>
            <a:r>
              <a:rPr lang="en" sz="1222"/>
              <a:t>a</a:t>
            </a:r>
            <a:r>
              <a:rPr lang="en" sz="1222"/>
              <a:t>mpus-specific environments</a:t>
            </a:r>
            <a:endParaRPr sz="1222"/>
          </a:p>
          <a:p>
            <a:pPr indent="-306228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223"/>
              <a:buChar char="●"/>
            </a:pPr>
            <a:r>
              <a:rPr lang="en" sz="1222"/>
              <a:t>Enhanced privacy safeguards and on-device (edge) processing.</a:t>
            </a:r>
            <a:endParaRPr sz="1222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3"/>
          <p:cNvSpPr txBox="1"/>
          <p:nvPr>
            <p:ph type="title"/>
          </p:nvPr>
        </p:nvSpPr>
        <p:spPr>
          <a:xfrm>
            <a:off x="1297500" y="17080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/>
              <a:t>Future Work</a:t>
            </a:r>
            <a:endParaRPr b="1" u="sng"/>
          </a:p>
        </p:txBody>
      </p:sp>
      <p:sp>
        <p:nvSpPr>
          <p:cNvPr id="309" name="Google Shape;309;p33"/>
          <p:cNvSpPr txBox="1"/>
          <p:nvPr>
            <p:ph idx="1" type="body"/>
          </p:nvPr>
        </p:nvSpPr>
        <p:spPr>
          <a:xfrm>
            <a:off x="1297500" y="696100"/>
            <a:ext cx="7345800" cy="43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200" u="sng"/>
              <a:t>P</a:t>
            </a:r>
            <a:r>
              <a:rPr b="1" lang="en" sz="1200" u="sng"/>
              <a:t>lanned</a:t>
            </a:r>
            <a:r>
              <a:rPr b="1" lang="en" sz="1200" u="sng"/>
              <a:t> Enhancements:</a:t>
            </a:r>
            <a:endParaRPr b="1" sz="1200" u="sng"/>
          </a:p>
          <a:p>
            <a:pPr indent="-304800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Char char="●"/>
            </a:pPr>
            <a:r>
              <a:rPr b="1" lang="en" sz="1200"/>
              <a:t>Fine-tune YOLOv5 on ASU-specific data:</a:t>
            </a:r>
            <a:endParaRPr b="1"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○"/>
            </a:pPr>
            <a:r>
              <a:rPr lang="en" sz="1200"/>
              <a:t>Collect images from </a:t>
            </a:r>
            <a:r>
              <a:rPr b="1" lang="en" sz="1200"/>
              <a:t>ASU campus environments</a:t>
            </a:r>
            <a:r>
              <a:rPr lang="en" sz="1200"/>
              <a:t> to retrain the model for </a:t>
            </a:r>
            <a:r>
              <a:rPr b="1" lang="en" sz="1200"/>
              <a:t>better context adaptation</a:t>
            </a:r>
            <a:r>
              <a:rPr lang="en" sz="1200"/>
              <a:t> (e.g., unique lighting, room setups).</a:t>
            </a:r>
            <a:br>
              <a:rPr lang="en" sz="1200"/>
            </a:b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Char char="●"/>
            </a:pPr>
            <a:r>
              <a:rPr b="1" lang="en" sz="1200"/>
              <a:t>Expand to multi-camera systems:</a:t>
            </a:r>
            <a:endParaRPr b="1"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○"/>
            </a:pPr>
            <a:r>
              <a:rPr lang="en" sz="1200"/>
              <a:t>Deploy </a:t>
            </a:r>
            <a:r>
              <a:rPr b="1" lang="en" sz="1200"/>
              <a:t>multiple camera feeds</a:t>
            </a:r>
            <a:r>
              <a:rPr lang="en" sz="1200"/>
              <a:t> to cover </a:t>
            </a:r>
            <a:r>
              <a:rPr b="1" lang="en" sz="1200"/>
              <a:t>larger or complex spaces</a:t>
            </a:r>
            <a:r>
              <a:rPr lang="en" sz="1200"/>
              <a:t> (e.g., lecture halls, open areas).</a:t>
            </a:r>
            <a:br>
              <a:rPr lang="en" sz="1200"/>
            </a:b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Char char="●"/>
            </a:pPr>
            <a:r>
              <a:rPr b="1" lang="en" sz="1200"/>
              <a:t>Integrate predictive analytics:</a:t>
            </a:r>
            <a:endParaRPr b="1"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○"/>
            </a:pPr>
            <a:r>
              <a:rPr lang="en" sz="1200"/>
              <a:t>Use historical occupancy data to </a:t>
            </a:r>
            <a:r>
              <a:rPr b="1" lang="en" sz="1200"/>
              <a:t>forecast peak usage times</a:t>
            </a:r>
            <a:r>
              <a:rPr lang="en" sz="1200"/>
              <a:t> for </a:t>
            </a:r>
            <a:r>
              <a:rPr b="1" lang="en" sz="1200"/>
              <a:t>proactive space management</a:t>
            </a:r>
            <a:r>
              <a:rPr lang="en" sz="1200"/>
              <a:t>.</a:t>
            </a:r>
            <a:br>
              <a:rPr lang="en" sz="1200"/>
            </a:b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Char char="●"/>
            </a:pPr>
            <a:r>
              <a:rPr b="1" lang="en" sz="1200"/>
              <a:t>Dynamic zone configurations:</a:t>
            </a:r>
            <a:endParaRPr b="1"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○"/>
            </a:pPr>
            <a:r>
              <a:rPr lang="en" sz="1200"/>
              <a:t>Enable </a:t>
            </a:r>
            <a:r>
              <a:rPr b="1" lang="en" sz="1200"/>
              <a:t>adaptive or AI-suggested zones</a:t>
            </a:r>
            <a:r>
              <a:rPr lang="en" sz="1200"/>
              <a:t> based on </a:t>
            </a:r>
            <a:r>
              <a:rPr b="1" lang="en" sz="1200"/>
              <a:t>real-time movement patterns</a:t>
            </a:r>
            <a:r>
              <a:rPr lang="en" sz="1200"/>
              <a:t> and </a:t>
            </a:r>
            <a:r>
              <a:rPr b="1" lang="en" sz="1200"/>
              <a:t>space utilization heatmaps</a:t>
            </a:r>
            <a:r>
              <a:rPr lang="en" sz="1200"/>
              <a:t>.</a:t>
            </a:r>
            <a:br>
              <a:rPr lang="en" sz="1200"/>
            </a:b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Char char="●"/>
            </a:pPr>
            <a:r>
              <a:rPr b="1" lang="en" sz="1200"/>
              <a:t>Automate reporting and alerts:</a:t>
            </a:r>
            <a:endParaRPr b="1"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○"/>
            </a:pPr>
            <a:r>
              <a:rPr lang="en" sz="1200"/>
              <a:t>Extend the current </a:t>
            </a:r>
            <a:r>
              <a:rPr b="1" lang="en" sz="1200"/>
              <a:t>snapshot &amp; CSV logging</a:t>
            </a:r>
            <a:r>
              <a:rPr lang="en" sz="1200"/>
              <a:t> to generate </a:t>
            </a:r>
            <a:r>
              <a:rPr b="1" lang="en" sz="1200"/>
              <a:t>automated reports</a:t>
            </a:r>
            <a:r>
              <a:rPr lang="en" sz="1200"/>
              <a:t> and </a:t>
            </a:r>
            <a:r>
              <a:rPr b="1" lang="en" sz="1200"/>
              <a:t>email alerts</a:t>
            </a:r>
            <a:r>
              <a:rPr lang="en" sz="1200"/>
              <a:t> for facility managers</a:t>
            </a:r>
            <a:r>
              <a:rPr lang="en" sz="1200"/>
              <a:t>.</a:t>
            </a:r>
            <a:endParaRPr b="1" sz="12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4"/>
          <p:cNvSpPr txBox="1"/>
          <p:nvPr>
            <p:ph type="title"/>
          </p:nvPr>
        </p:nvSpPr>
        <p:spPr>
          <a:xfrm>
            <a:off x="1182450" y="73750"/>
            <a:ext cx="75411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/>
              <a:t>Task Ownership/Contribution + References Used</a:t>
            </a:r>
            <a:endParaRPr b="1" u="sng"/>
          </a:p>
        </p:txBody>
      </p:sp>
      <p:graphicFrame>
        <p:nvGraphicFramePr>
          <p:cNvPr id="315" name="Google Shape;315;p34"/>
          <p:cNvGraphicFramePr/>
          <p:nvPr/>
        </p:nvGraphicFramePr>
        <p:xfrm>
          <a:off x="1315950" y="574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{2DCD1D70-BD94-4569-84EB-75F5049E5F04}</a:tableStyleId>
              </a:tblPr>
              <a:tblGrid>
                <a:gridCol w="3451475"/>
                <a:gridCol w="3451475"/>
              </a:tblGrid>
              <a:tr h="766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Reeve George</a:t>
                      </a:r>
                      <a:endParaRPr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Worked on initial project idea creation, CV model integration, computational resource/workflow, along with development of core slides creation for presentation</a:t>
                      </a:r>
                      <a:endParaRPr sz="11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</a:tr>
              <a:tr h="690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Deeksha Lingaraju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Worked on Advanced analysis of occupancy on the test data to derive the metrics,along with End to end solution lifecycle, POC demo slides.</a:t>
                      </a:r>
                      <a:endParaRPr sz="11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</a:tr>
              <a:tr h="676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Shriya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Developed real-time tracking code using OpenCV, Logged and analyzed occupancy data, performance metrics, system benefits and scalability.</a:t>
                      </a:r>
                      <a:endParaRPr sz="11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</a:tr>
              <a:tr h="282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Yashwanth Guruswamy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Conducted live tests, validated zone detection accuracy, and fine-tuned thresholds. with multiple test cases, developed core slides for presentation</a:t>
                      </a:r>
                      <a:endParaRPr sz="11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</a:tr>
              <a:tr h="415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Manish Reddy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S</a:t>
                      </a:r>
                      <a:r>
                        <a:rPr lang="en" sz="11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lides creation for presentation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316" name="Google Shape;316;p34"/>
          <p:cNvSpPr txBox="1"/>
          <p:nvPr/>
        </p:nvSpPr>
        <p:spPr>
          <a:xfrm>
            <a:off x="187950" y="3801850"/>
            <a:ext cx="8535600" cy="169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References : 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Ultralytics YOLOv5 Documentation: </a:t>
            </a:r>
            <a:r>
              <a:rPr lang="en" sz="1300" u="sng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https://docs.ultralytics.com/</a:t>
            </a:r>
            <a:endParaRPr sz="1300">
              <a:solidFill>
                <a:schemeClr val="accent5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YOLOv5 GitHub Repository: </a:t>
            </a:r>
            <a:r>
              <a:rPr lang="en" sz="1300" u="sng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</a:rPr>
              <a:t>https://github.com/ultralytics/yolov5</a:t>
            </a:r>
            <a:endParaRPr sz="1300" u="sng">
              <a:solidFill>
                <a:schemeClr val="accent5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OpenCV Documentation: </a:t>
            </a:r>
            <a:r>
              <a:rPr lang="en" sz="13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4"/>
              </a:rPr>
              <a:t>https://docs.opencv.org/</a:t>
            </a:r>
            <a:endParaRPr sz="1300">
              <a:solidFill>
                <a:schemeClr val="accent5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cvlib Python Library: </a:t>
            </a:r>
            <a:r>
              <a:rPr lang="en" sz="1300" u="sng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</a:rPr>
              <a:t>https://www.cvlib.net/</a:t>
            </a:r>
            <a:b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</a:b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5"/>
          <p:cNvSpPr txBox="1"/>
          <p:nvPr>
            <p:ph type="title"/>
          </p:nvPr>
        </p:nvSpPr>
        <p:spPr>
          <a:xfrm>
            <a:off x="1297500" y="6227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/>
              <a:t>Introduction and Current Problem</a:t>
            </a:r>
            <a:endParaRPr b="1" u="sng"/>
          </a:p>
        </p:txBody>
      </p:sp>
      <p:sp>
        <p:nvSpPr>
          <p:cNvPr id="148" name="Google Shape;148;p15"/>
          <p:cNvSpPr txBox="1"/>
          <p:nvPr>
            <p:ph idx="1" type="body"/>
          </p:nvPr>
        </p:nvSpPr>
        <p:spPr>
          <a:xfrm>
            <a:off x="1297500" y="684025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5435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10"/>
              <a:buChar char="●"/>
            </a:pPr>
            <a:r>
              <a:rPr lang="en" sz="1210"/>
              <a:t>ASU offers an automatic scheduling system for reserving study rooms, collaboration spaces, and advising offices, but bookings do not guarantee actual usage.</a:t>
            </a:r>
            <a:endParaRPr sz="1210"/>
          </a:p>
          <a:p>
            <a:pPr indent="-305435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10"/>
              <a:buChar char="●"/>
            </a:pPr>
            <a:r>
              <a:rPr lang="en" sz="1210"/>
              <a:t>No-shows and overcrowding lead to inefficient space usage, lost opportunities, and student frustration.</a:t>
            </a:r>
            <a:endParaRPr sz="1210"/>
          </a:p>
          <a:p>
            <a:pPr indent="-305435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10"/>
              <a:buChar char="●"/>
            </a:pPr>
            <a:r>
              <a:rPr lang="en" sz="1210"/>
              <a:t>Current systems track reservations but lack real-time insights into room occupancy or zone activity.</a:t>
            </a:r>
            <a:endParaRPr sz="1210"/>
          </a:p>
          <a:p>
            <a:pPr indent="-305435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10"/>
              <a:buChar char="●"/>
            </a:pPr>
            <a:r>
              <a:rPr lang="en" sz="1210"/>
              <a:t>ASU RoomSense uses Computer Vision to monitor study spaces across campus and verify real-time usage, enhancing scheduling effectiveness.</a:t>
            </a:r>
            <a:endParaRPr sz="1210"/>
          </a:p>
        </p:txBody>
      </p:sp>
      <p:sp>
        <p:nvSpPr>
          <p:cNvPr id="149" name="Google Shape;149;p15"/>
          <p:cNvSpPr txBox="1"/>
          <p:nvPr>
            <p:ph idx="1" type="body"/>
          </p:nvPr>
        </p:nvSpPr>
        <p:spPr>
          <a:xfrm>
            <a:off x="187775" y="2348675"/>
            <a:ext cx="8709300" cy="52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400"/>
              <a:t>       </a:t>
            </a:r>
            <a:r>
              <a:rPr b="1" lang="en" sz="1400" u="sng"/>
              <a:t>Room Reservations </a:t>
            </a:r>
            <a:r>
              <a:rPr b="1" lang="en" sz="1400"/>
              <a:t>			</a:t>
            </a:r>
            <a:r>
              <a:rPr b="1" lang="en" sz="1400" u="sng"/>
              <a:t>No-Shows and Overcrowding</a:t>
            </a:r>
            <a:r>
              <a:rPr b="1" lang="en" sz="1400"/>
              <a:t> 		  </a:t>
            </a:r>
            <a:r>
              <a:rPr b="1" lang="en" sz="1400" u="sng"/>
              <a:t>Lack of Real-Time Insights</a:t>
            </a:r>
            <a:endParaRPr b="1" sz="1400" u="sng"/>
          </a:p>
        </p:txBody>
      </p:sp>
      <p:sp>
        <p:nvSpPr>
          <p:cNvPr id="150" name="Google Shape;150;p15"/>
          <p:cNvSpPr txBox="1"/>
          <p:nvPr/>
        </p:nvSpPr>
        <p:spPr>
          <a:xfrm>
            <a:off x="422475" y="2771250"/>
            <a:ext cx="17415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Booked rooms do not guarantee actual 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occupancy or usage.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1" name="Google Shape;151;p15"/>
          <p:cNvSpPr txBox="1"/>
          <p:nvPr/>
        </p:nvSpPr>
        <p:spPr>
          <a:xfrm>
            <a:off x="3404088" y="2705950"/>
            <a:ext cx="18033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Frequent no-shows and overcrowding events are not detected in real-time.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2" name="Google Shape;152;p15"/>
          <p:cNvSpPr txBox="1"/>
          <p:nvPr/>
        </p:nvSpPr>
        <p:spPr>
          <a:xfrm>
            <a:off x="6447525" y="2705950"/>
            <a:ext cx="18033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Existing systems only manage reservations, not live room activity or space utilization.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3" name="Google Shape;153;p15"/>
          <p:cNvSpPr txBox="1"/>
          <p:nvPr/>
        </p:nvSpPr>
        <p:spPr>
          <a:xfrm>
            <a:off x="385475" y="3746725"/>
            <a:ext cx="8313900" cy="16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Despite having automated scheduling systems, ASU lacks the ability to verify real-time room usage after a reservation. Traditional systems cannot detect no-shows, unexpected overcrowding, or active zone utilization inside reserved spaces. 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RoomSense addresses this gap by automating occupancy and activity monitoring using Computer Vision.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4" name="Google Shape;154;p15"/>
          <p:cNvSpPr/>
          <p:nvPr/>
        </p:nvSpPr>
        <p:spPr>
          <a:xfrm>
            <a:off x="434775" y="2412850"/>
            <a:ext cx="1729200" cy="11973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5" name="Google Shape;155;p15"/>
          <p:cNvSpPr/>
          <p:nvPr/>
        </p:nvSpPr>
        <p:spPr>
          <a:xfrm>
            <a:off x="2908013" y="2412850"/>
            <a:ext cx="2497800" cy="11973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6" name="Google Shape;156;p15"/>
          <p:cNvSpPr/>
          <p:nvPr/>
        </p:nvSpPr>
        <p:spPr>
          <a:xfrm>
            <a:off x="6194200" y="2388100"/>
            <a:ext cx="2239200" cy="12468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/>
              <a:t>Key Stakeholders</a:t>
            </a:r>
            <a:endParaRPr b="1" u="sng"/>
          </a:p>
        </p:txBody>
      </p:sp>
      <p:pic>
        <p:nvPicPr>
          <p:cNvPr id="162" name="Google Shape;16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8750" y="1216475"/>
            <a:ext cx="453575" cy="453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16"/>
          <p:cNvPicPr preferRelativeResize="0"/>
          <p:nvPr/>
        </p:nvPicPr>
        <p:blipFill rotWithShape="1">
          <a:blip r:embed="rId4">
            <a:alphaModFix/>
          </a:blip>
          <a:srcRect b="0" l="0" r="0" t="-18934"/>
          <a:stretch/>
        </p:blipFill>
        <p:spPr>
          <a:xfrm>
            <a:off x="4129500" y="989950"/>
            <a:ext cx="571825" cy="68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38500" y="1186925"/>
            <a:ext cx="512700" cy="51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16"/>
          <p:cNvSpPr txBox="1"/>
          <p:nvPr/>
        </p:nvSpPr>
        <p:spPr>
          <a:xfrm>
            <a:off x="679875" y="1829000"/>
            <a:ext cx="1766100" cy="3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Facilities Managers</a:t>
            </a:r>
            <a:endParaRPr b="1" u="sng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6" name="Google Shape;166;p16"/>
          <p:cNvSpPr txBox="1"/>
          <p:nvPr/>
        </p:nvSpPr>
        <p:spPr>
          <a:xfrm>
            <a:off x="3619125" y="1829000"/>
            <a:ext cx="2017500" cy="3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Student Services</a:t>
            </a:r>
            <a:endParaRPr b="1" u="sng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7" name="Google Shape;167;p16"/>
          <p:cNvSpPr txBox="1"/>
          <p:nvPr/>
        </p:nvSpPr>
        <p:spPr>
          <a:xfrm>
            <a:off x="6269400" y="1836338"/>
            <a:ext cx="2874600" cy="3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Campus Scheduling Teams</a:t>
            </a:r>
            <a:endParaRPr b="1" u="sng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8" name="Google Shape;168;p16"/>
          <p:cNvSpPr txBox="1"/>
          <p:nvPr/>
        </p:nvSpPr>
        <p:spPr>
          <a:xfrm>
            <a:off x="448725" y="2156200"/>
            <a:ext cx="2372100" cy="101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Optimize space utilization by verifying actual room usage and detecting underutilized or overcrowded areas.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9" name="Google Shape;169;p16"/>
          <p:cNvSpPr txBox="1"/>
          <p:nvPr/>
        </p:nvSpPr>
        <p:spPr>
          <a:xfrm>
            <a:off x="3495525" y="2122900"/>
            <a:ext cx="1965900" cy="9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Ensure equitable access to study rooms and collaboration spaces, improving the student experience.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0" name="Google Shape;170;p16"/>
          <p:cNvSpPr txBox="1"/>
          <p:nvPr/>
        </p:nvSpPr>
        <p:spPr>
          <a:xfrm>
            <a:off x="6323175" y="2122900"/>
            <a:ext cx="2409300" cy="10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Support data-driven scheduling d</a:t>
            </a: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</a:t>
            </a: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cisions by validating real usage patterns alongside reservation data.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1" name="Google Shape;171;p16"/>
          <p:cNvSpPr txBox="1"/>
          <p:nvPr/>
        </p:nvSpPr>
        <p:spPr>
          <a:xfrm>
            <a:off x="448725" y="3374925"/>
            <a:ext cx="83583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RoomSense benefits multiple stakeholders by bridging the gap between room reservations and real-time usage. 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By providing occupancy verification, live alerts, and zone-specific analytics, the system enhances campus operational efficiency, improves space allocation decisions, and supports a better learning environment for students.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7"/>
          <p:cNvSpPr txBox="1"/>
          <p:nvPr>
            <p:ph type="title"/>
          </p:nvPr>
        </p:nvSpPr>
        <p:spPr>
          <a:xfrm>
            <a:off x="1297500" y="8417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/>
              <a:t>End-to-End Solution Lifecycle</a:t>
            </a:r>
            <a:endParaRPr b="1" u="sng"/>
          </a:p>
        </p:txBody>
      </p:sp>
      <p:sp>
        <p:nvSpPr>
          <p:cNvPr id="177" name="Google Shape;177;p17"/>
          <p:cNvSpPr txBox="1"/>
          <p:nvPr>
            <p:ph idx="1" type="body"/>
          </p:nvPr>
        </p:nvSpPr>
        <p:spPr>
          <a:xfrm>
            <a:off x="890475" y="690825"/>
            <a:ext cx="7691400" cy="455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b="1" lang="en" sz="1200" u="sng"/>
              <a:t>Problem Definition:</a:t>
            </a:r>
            <a:endParaRPr b="1" sz="1200" u="sng"/>
          </a:p>
          <a:p>
            <a:pPr indent="-3048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" sz="1200" u="sng"/>
              <a:t>Problem</a:t>
            </a:r>
            <a:r>
              <a:rPr lang="en" sz="1200"/>
              <a:t>:  Many ASU departments struggle with tracking real-time occupancy in various spaces such as student centers, meeting  rooms, lobbies, and advising offices. The absence of real-time data results in inefficient space usage, poor resource allocation, and insufficient space management. Current methods like manual sign-ins or swipe-ins are unreliable.</a:t>
            </a:r>
            <a:endParaRPr sz="1200"/>
          </a:p>
          <a:p>
            <a:pPr indent="-3048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" sz="1200" u="sng"/>
              <a:t>Scope</a:t>
            </a:r>
            <a:r>
              <a:rPr b="1" lang="en" sz="1200"/>
              <a:t>:</a:t>
            </a:r>
            <a:r>
              <a:rPr lang="en" sz="1200"/>
              <a:t> Develop a real-time occupancy monitoring system using computer vision to track room occupancy and zone utilization at ASU. The system will help manage space utilization by detecting people in specific zones within a room.</a:t>
            </a:r>
            <a:endParaRPr sz="1200"/>
          </a:p>
          <a:p>
            <a:pPr indent="-3048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" sz="1200" u="sng"/>
              <a:t>Value of the Solution</a:t>
            </a:r>
            <a:r>
              <a:rPr b="1" lang="en" sz="1200"/>
              <a:t>: </a:t>
            </a:r>
            <a:r>
              <a:rPr lang="en" sz="1200"/>
              <a:t>Addresses the challenge of inefficient space usage and the lack of real-time occupancy tracking across campus.</a:t>
            </a:r>
            <a:endParaRPr sz="1200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b="1" lang="en" sz="1200" u="sng"/>
              <a:t>Data Acquisition and Preparation:</a:t>
            </a:r>
            <a:endParaRPr b="1" sz="1200" u="sng"/>
          </a:p>
          <a:p>
            <a:pPr indent="-3048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" sz="1200" u="sng"/>
              <a:t>Data Collection</a:t>
            </a:r>
            <a:r>
              <a:rPr lang="en" sz="1200"/>
              <a:t>: Webcam captures real-time footage of rooms for occupancy detection.</a:t>
            </a:r>
            <a:endParaRPr sz="1200"/>
          </a:p>
          <a:p>
            <a:pPr indent="-3048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" sz="1200" u="sng"/>
              <a:t>YOLOv5</a:t>
            </a:r>
            <a:r>
              <a:rPr lang="en" sz="1200"/>
              <a:t>: We leverage a pre-trained YOLOv5 model (using PyTorch) for object detection, which has been trained on a large set of images, including detecting people in various environments.</a:t>
            </a:r>
            <a:endParaRPr sz="1200"/>
          </a:p>
          <a:p>
            <a:pPr indent="-3048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" sz="1200" u="sng"/>
              <a:t>Zone Definitions</a:t>
            </a:r>
            <a:r>
              <a:rPr lang="en" sz="1200"/>
              <a:t>: Specific zones in each room are manually defined within the video frame (e.g., entry point, collaborative area, help desk). These zones are crucial for tracking activity and ensuring accurate zone-based occupancy monitoring.</a:t>
            </a:r>
            <a:endParaRPr sz="1200"/>
          </a:p>
          <a:p>
            <a:pPr indent="-3048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" sz="1200" u="sng"/>
              <a:t>Frame Consistency</a:t>
            </a:r>
            <a:r>
              <a:rPr lang="en" sz="1200"/>
              <a:t>: Ensure that every frame is properly timestamped and that the person count and zone activity data are consistent across frames.</a:t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8"/>
          <p:cNvSpPr txBox="1"/>
          <p:nvPr>
            <p:ph type="title"/>
          </p:nvPr>
        </p:nvSpPr>
        <p:spPr>
          <a:xfrm>
            <a:off x="1297500" y="5147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/>
              <a:t>End-to-End Solution Lifecycle</a:t>
            </a:r>
            <a:endParaRPr b="1" u="sng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18"/>
          <p:cNvSpPr txBox="1"/>
          <p:nvPr>
            <p:ph idx="1" type="body"/>
          </p:nvPr>
        </p:nvSpPr>
        <p:spPr>
          <a:xfrm>
            <a:off x="1297500" y="759475"/>
            <a:ext cx="7038900" cy="38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 u="sng"/>
              <a:t>3. Feature Engineering:</a:t>
            </a:r>
            <a:endParaRPr b="1" sz="1200" u="sng"/>
          </a:p>
          <a:p>
            <a:pPr indent="-304800" lvl="0" marL="457200" rtl="0" algn="l">
              <a:spcBef>
                <a:spcPts val="1200"/>
              </a:spcBef>
              <a:spcAft>
                <a:spcPts val="0"/>
              </a:spcAft>
              <a:buSzPts val="1200"/>
              <a:buFont typeface="Arial"/>
              <a:buChar char="●"/>
            </a:pPr>
            <a:r>
              <a:rPr b="1" lang="en" sz="1200" u="sng"/>
              <a:t>Person Count per Zone</a:t>
            </a:r>
            <a:r>
              <a:rPr lang="en" sz="1200"/>
              <a:t>: Track how many people are present in each defined zone over time.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●"/>
            </a:pPr>
            <a:r>
              <a:rPr b="1" lang="en" sz="1200" u="sng"/>
              <a:t>Time Stamps</a:t>
            </a:r>
            <a:r>
              <a:rPr lang="en" sz="1200"/>
              <a:t>: Each frame's detection and zone data is associated with a timestamp for temporal analysis.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●"/>
            </a:pPr>
            <a:r>
              <a:rPr b="1" lang="en" sz="1200" u="sng"/>
              <a:t>Alert Triggers</a:t>
            </a:r>
            <a:r>
              <a:rPr lang="en" sz="1200"/>
              <a:t>: Prepare data based on predefined occupancy thresholds to trigger alerts when the room reaches maximum capacity or specific zones exceed activity limits.</a:t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200" u="sng"/>
              <a:t>4. Model Building and Evaluation:</a:t>
            </a:r>
            <a:endParaRPr b="1" sz="1200" u="sng"/>
          </a:p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●"/>
            </a:pPr>
            <a:r>
              <a:rPr lang="en" sz="1200"/>
              <a:t>Used YOLOv5 (pre-trained model) for people detection in real-time video feeds.</a:t>
            </a:r>
            <a:endParaRPr sz="1200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Char char="●"/>
            </a:pPr>
            <a:r>
              <a:rPr lang="en" sz="1200"/>
              <a:t>YOLOv5 is fine-tuned to detect people, focusing on accuracy and speed for real-time applications.</a:t>
            </a:r>
            <a:endParaRPr sz="1200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●"/>
            </a:pPr>
            <a:r>
              <a:rPr lang="en" sz="1200"/>
              <a:t>Fine-tuned the YOLOv5 model on a dataset containing meeting room images to improve detection accuracy in specific environments.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●"/>
            </a:pPr>
            <a:r>
              <a:rPr b="1" lang="en" sz="1200" u="sng"/>
              <a:t>Accuracy</a:t>
            </a:r>
            <a:r>
              <a:rPr lang="en" sz="1200"/>
              <a:t>: The system’s ability to correctly detect people and track occupancy in real-time.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●"/>
            </a:pPr>
            <a:r>
              <a:rPr b="1" lang="en" sz="1200" u="sng"/>
              <a:t>Alert Accuracy</a:t>
            </a:r>
            <a:r>
              <a:rPr lang="en" sz="1200"/>
              <a:t>: Timeliness and accuracy of the alert system when occupancy exceeds the predefined threshold.</a:t>
            </a:r>
            <a:endParaRPr sz="1200"/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9"/>
          <p:cNvSpPr txBox="1"/>
          <p:nvPr>
            <p:ph type="title"/>
          </p:nvPr>
        </p:nvSpPr>
        <p:spPr>
          <a:xfrm>
            <a:off x="1297500" y="12027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/>
              <a:t>End-to-End </a:t>
            </a:r>
            <a:r>
              <a:rPr b="1" lang="en" u="sng"/>
              <a:t>Solution Lifecycle</a:t>
            </a:r>
            <a:endParaRPr b="1" sz="1400" u="sng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19"/>
          <p:cNvSpPr txBox="1"/>
          <p:nvPr>
            <p:ph idx="1" type="body"/>
          </p:nvPr>
        </p:nvSpPr>
        <p:spPr>
          <a:xfrm>
            <a:off x="1297500" y="576050"/>
            <a:ext cx="7369200" cy="42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 u="sng"/>
              <a:t>5. Deployment Monitoring and </a:t>
            </a:r>
            <a:r>
              <a:rPr b="1" lang="en" sz="1200" u="sng"/>
              <a:t>Maintenance</a:t>
            </a:r>
            <a:r>
              <a:rPr b="1" lang="en" sz="1200" u="sng"/>
              <a:t>:</a:t>
            </a:r>
            <a:endParaRPr b="1" sz="1200" u="sng"/>
          </a:p>
          <a:p>
            <a:pPr indent="-304800" lvl="0" marL="457200" rtl="0" algn="l">
              <a:spcBef>
                <a:spcPts val="1200"/>
              </a:spcBef>
              <a:spcAft>
                <a:spcPts val="0"/>
              </a:spcAft>
              <a:buSzPts val="1200"/>
              <a:buChar char="●"/>
            </a:pPr>
            <a:r>
              <a:rPr b="1" lang="en" sz="1200" u="sng"/>
              <a:t>Real-Time Monitoring</a:t>
            </a:r>
            <a:r>
              <a:rPr lang="en" sz="1200"/>
              <a:t>: Continuous monitoring of system performance (e.g., processing speed, alert accuracy).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Monitor for any hardware failures or video processing delays.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Periodically update the software and model (e.g., incorporating better algorithms for detection, optimizing for different environments).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" sz="1200" u="sng"/>
              <a:t>Error Logs</a:t>
            </a:r>
            <a:r>
              <a:rPr lang="en" sz="1200"/>
              <a:t>: Ensure the system logs errors and issues for further troubleshooting and updates.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" sz="1200" u="sng"/>
              <a:t>Consequences</a:t>
            </a:r>
            <a:r>
              <a:rPr lang="en" sz="1200"/>
              <a:t>: Possible over-reliance on automated alerts could lead to situations where human judgment is still required. Additionally, some users may feel discomfort from being tracked, even without identifiable data.</a:t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200" u="sng"/>
              <a:t>6. Bias and Fairness Challenges:</a:t>
            </a:r>
            <a:endParaRPr b="1" sz="1200" u="sng"/>
          </a:p>
          <a:p>
            <a:pPr indent="-304800" lvl="0" marL="457200" rtl="0" algn="l">
              <a:spcBef>
                <a:spcPts val="120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Limited or unrepresentative training data may lead to biased model performance in varied environments.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Model may perform well in test environments (e.g., meeting rooms) but struggle with diverse room layouts or lighting conditions.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Inaccurate detection of people in certain zones (e.g., near the camera vs. far from it) may skew activity tracking and resource allocation.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Capturing real-time video could raise privacy issues, even without facial recognition, affecting trust and fairness.</a:t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br>
              <a:rPr lang="en" sz="1200"/>
            </a:br>
            <a:endParaRPr sz="12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0"/>
          <p:cNvSpPr txBox="1"/>
          <p:nvPr>
            <p:ph type="title"/>
          </p:nvPr>
        </p:nvSpPr>
        <p:spPr>
          <a:xfrm>
            <a:off x="1260550" y="19422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/>
              <a:t>Estimated Resources and Workflow Updates</a:t>
            </a:r>
            <a:endParaRPr b="1" u="sng"/>
          </a:p>
        </p:txBody>
      </p:sp>
      <p:sp>
        <p:nvSpPr>
          <p:cNvPr id="195" name="Google Shape;195;p20"/>
          <p:cNvSpPr txBox="1"/>
          <p:nvPr>
            <p:ph idx="1" type="body"/>
          </p:nvPr>
        </p:nvSpPr>
        <p:spPr>
          <a:xfrm>
            <a:off x="1260550" y="746625"/>
            <a:ext cx="7038900" cy="39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b="1" lang="en" sz="1125" u="sng"/>
              <a:t>Estimated Resources Based on Project Scope:</a:t>
            </a:r>
            <a:endParaRPr b="1" sz="1125" u="sng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75"/>
              <a:buNone/>
            </a:pPr>
            <a:r>
              <a:rPr b="1" lang="en" sz="1125"/>
              <a:t>People</a:t>
            </a:r>
            <a:r>
              <a:rPr lang="en" sz="1125"/>
              <a:t>: 1–2 developers to set up, maintain, and troubleshoot the CV system; 1 project coordinator for oversight and stakeholder commu</a:t>
            </a:r>
            <a:r>
              <a:rPr lang="en" sz="1125"/>
              <a:t>n</a:t>
            </a:r>
            <a:r>
              <a:rPr lang="en" sz="1125"/>
              <a:t>ication.</a:t>
            </a:r>
            <a:endParaRPr sz="1125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75"/>
              <a:buNone/>
            </a:pPr>
            <a:r>
              <a:rPr b="1" lang="en" sz="1125"/>
              <a:t>Systems</a:t>
            </a:r>
            <a:r>
              <a:rPr lang="en" sz="1125"/>
              <a:t>: Standard webcam feed installed in study rooms; YOLOv5 open-source model and OpenCV libraries for detection and tracking.</a:t>
            </a:r>
            <a:endParaRPr sz="1125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75"/>
              <a:buNone/>
            </a:pPr>
            <a:r>
              <a:rPr b="1" lang="en" sz="1125"/>
              <a:t>Computational</a:t>
            </a:r>
            <a:r>
              <a:rPr lang="en" sz="1125"/>
              <a:t>: A GPU-enabled laptop or local server capable of real-time video frame processing and alert generation.</a:t>
            </a:r>
            <a:endParaRPr sz="1125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75"/>
              <a:buNone/>
            </a:pPr>
            <a:r>
              <a:rPr b="1" lang="en" sz="1125" u="sng"/>
              <a:t>Workflow Updates and Costs:</a:t>
            </a:r>
            <a:endParaRPr b="1" sz="1125" u="sng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75"/>
              <a:buNone/>
            </a:pPr>
            <a:r>
              <a:rPr lang="en" sz="1125" u="sng"/>
              <a:t>Setup</a:t>
            </a:r>
            <a:r>
              <a:rPr lang="en" sz="1125"/>
              <a:t> : </a:t>
            </a:r>
            <a:endParaRPr sz="1125"/>
          </a:p>
          <a:p>
            <a:pPr indent="-300037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125"/>
              <a:buChar char="●"/>
            </a:pPr>
            <a:r>
              <a:rPr lang="en" sz="1125"/>
              <a:t>Camera ins</a:t>
            </a:r>
            <a:r>
              <a:rPr lang="en" sz="1125"/>
              <a:t>t</a:t>
            </a:r>
            <a:r>
              <a:rPr lang="en" sz="1125"/>
              <a:t>allation, zone calibration, and initial model integration testing.</a:t>
            </a:r>
            <a:endParaRPr sz="1125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75"/>
              <a:buNone/>
            </a:pPr>
            <a:r>
              <a:rPr lang="en" sz="1125" u="sng"/>
              <a:t>Ongoing Maintenance</a:t>
            </a:r>
            <a:r>
              <a:rPr lang="en" sz="1125"/>
              <a:t>:</a:t>
            </a:r>
            <a:endParaRPr sz="1125"/>
          </a:p>
          <a:p>
            <a:pPr indent="-300037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125"/>
              <a:buChar char="●"/>
            </a:pPr>
            <a:r>
              <a:rPr lang="en" sz="1125"/>
              <a:t>Regular detection accuracy checks; adjusting model thresholds or zone layouts as room usage patterns change.</a:t>
            </a:r>
            <a:endParaRPr sz="1125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75"/>
              <a:buNone/>
            </a:pPr>
            <a:r>
              <a:rPr lang="en" sz="1125" u="sng"/>
              <a:t>Operational Impact</a:t>
            </a:r>
            <a:r>
              <a:rPr lang="en" sz="1125"/>
              <a:t>:</a:t>
            </a:r>
            <a:endParaRPr sz="1125"/>
          </a:p>
          <a:p>
            <a:pPr indent="-300037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125"/>
              <a:buChar char="●"/>
            </a:pPr>
            <a:r>
              <a:rPr lang="en" sz="1125"/>
              <a:t>Minimal overhead if integrated into existing IT support; basic staff training needed to interpret occupancy reports and respond to alerts.</a:t>
            </a:r>
            <a:endParaRPr sz="1125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/>
              <a:t>How Our Solution Uses Computer Vision (CV)</a:t>
            </a:r>
            <a:endParaRPr b="1" u="sng"/>
          </a:p>
        </p:txBody>
      </p:sp>
      <p:sp>
        <p:nvSpPr>
          <p:cNvPr id="201" name="Google Shape;201;p21"/>
          <p:cNvSpPr txBox="1"/>
          <p:nvPr>
            <p:ph idx="1" type="body"/>
          </p:nvPr>
        </p:nvSpPr>
        <p:spPr>
          <a:xfrm>
            <a:off x="964925" y="1124075"/>
            <a:ext cx="7984500" cy="216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5276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08"/>
              <a:buChar char="●"/>
            </a:pPr>
            <a:r>
              <a:rPr lang="en" sz="1207"/>
              <a:t>RoomSense uses CV to detect people in real-time using a webcam feed.</a:t>
            </a:r>
            <a:endParaRPr sz="1207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852"/>
              <a:buNone/>
            </a:pPr>
            <a:r>
              <a:t/>
            </a:r>
            <a:endParaRPr sz="1207"/>
          </a:p>
          <a:p>
            <a:pPr indent="-305276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208"/>
              <a:buChar char="●"/>
            </a:pPr>
            <a:r>
              <a:rPr lang="en" sz="1207"/>
              <a:t>A pre-trained YOLOv5 model identifies and localizes "person" objects in each frame.</a:t>
            </a:r>
            <a:endParaRPr sz="1207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852"/>
              <a:buNone/>
            </a:pPr>
            <a:r>
              <a:t/>
            </a:r>
            <a:endParaRPr sz="1207"/>
          </a:p>
          <a:p>
            <a:pPr indent="-305276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208"/>
              <a:buChar char="●"/>
            </a:pPr>
            <a:r>
              <a:rPr lang="en" sz="1207"/>
              <a:t>Detection outputs (bounding boxes) are mapped to predefined room zones.</a:t>
            </a:r>
            <a:endParaRPr sz="1207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852"/>
              <a:buNone/>
            </a:pPr>
            <a:r>
              <a:t/>
            </a:r>
            <a:endParaRPr sz="1207"/>
          </a:p>
          <a:p>
            <a:pPr indent="-305276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208"/>
              <a:buChar char="●"/>
            </a:pPr>
            <a:r>
              <a:rPr lang="en" sz="1207"/>
              <a:t>Enables real-time occupancy tracking, zone activity monitoring, and crowding alerts.</a:t>
            </a:r>
            <a:endParaRPr sz="1207"/>
          </a:p>
        </p:txBody>
      </p:sp>
      <p:pic>
        <p:nvPicPr>
          <p:cNvPr id="202" name="Google Shape;20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4074" y="3473325"/>
            <a:ext cx="3185613" cy="1380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1" title="ChatGPT Image Apr 27, 2025, 06_57_08 PM.png"/>
          <p:cNvPicPr preferRelativeResize="0"/>
          <p:nvPr/>
        </p:nvPicPr>
        <p:blipFill rotWithShape="1">
          <a:blip r:embed="rId4">
            <a:alphaModFix/>
          </a:blip>
          <a:srcRect b="21778" l="0" r="0" t="22392"/>
          <a:stretch/>
        </p:blipFill>
        <p:spPr>
          <a:xfrm>
            <a:off x="4572000" y="3473325"/>
            <a:ext cx="3708975" cy="13804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